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layfair Display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PlayfairDisplay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layfairDisplay-bold.fntdata"/><Relationship Id="rId6" Type="http://schemas.openxmlformats.org/officeDocument/2006/relationships/slide" Target="slides/slide1.xml"/><Relationship Id="rId18" Type="http://schemas.openxmlformats.org/officeDocument/2006/relationships/font" Target="fonts/PlayfairDispl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png>
</file>

<file path=ppt/media/image4.gif>
</file>

<file path=ppt/media/image5.png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2ef5304a1_8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2ef5304a1_8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2ef5304a1_8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02ef5304a1_8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02ef5304a1_8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02ef5304a1_8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2ef5304a1_1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2ef5304a1_1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2ef5304a1_8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02ef5304a1_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2ef5304a1_1_1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2ef5304a1_1_1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2ef5304a1_8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02ef5304a1_8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D3142"/>
                </a:solidFill>
              </a:rPr>
              <a:t>Language learning is so much more than grammar and vocabulary. There’s a whole culture behind a language, sometimes several, and we hope to motivate language learners by giving them a chance to explore it in the comfort of their own homes.</a:t>
            </a:r>
            <a:endParaRPr sz="1200">
              <a:solidFill>
                <a:srgbClr val="2D314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D3142"/>
                </a:solidFill>
              </a:rPr>
              <a:t>Echos is a community based language learning app, where fluent speakers get a chance to show off some interesting phrases in their language, and teach language learners how to say it, what it means, and what contexts it can be used in.</a:t>
            </a:r>
            <a:endParaRPr sz="1200">
              <a:solidFill>
                <a:srgbClr val="2D3142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2ef5304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2ef5304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2ef5304a1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2ef5304a1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2ef5304a1_6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2ef5304a1_6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2ef5304a1_6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2ef5304a1_6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bg>
      <p:bgPr>
        <a:solidFill>
          <a:srgbClr val="2D314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336579" y="333100"/>
            <a:ext cx="8470800" cy="4505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141725" y="656801"/>
            <a:ext cx="8860500" cy="385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 txBox="1"/>
          <p:nvPr>
            <p:ph type="title"/>
          </p:nvPr>
        </p:nvSpPr>
        <p:spPr>
          <a:xfrm>
            <a:off x="813263" y="977425"/>
            <a:ext cx="4252200" cy="1591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000"/>
              <a:buNone/>
              <a:defRPr b="1" sz="3000">
                <a:solidFill>
                  <a:srgbClr val="F2D7EE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813263" y="2651475"/>
            <a:ext cx="4252200" cy="154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400"/>
              <a:buChar char="●"/>
              <a:defRPr sz="1400">
                <a:solidFill>
                  <a:srgbClr val="F2D7EE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2D3142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336579" y="333100"/>
            <a:ext cx="8470800" cy="4505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141725" y="656801"/>
            <a:ext cx="8860500" cy="385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813263" y="977425"/>
            <a:ext cx="4252200" cy="1591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000"/>
              <a:buNone/>
              <a:defRPr b="1" sz="3000">
                <a:solidFill>
                  <a:srgbClr val="F2D7EE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813263" y="2651475"/>
            <a:ext cx="4252200" cy="154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400"/>
              <a:buChar char="●"/>
              <a:defRPr sz="1400">
                <a:solidFill>
                  <a:srgbClr val="F2D7EE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3">
    <p:bg>
      <p:bgPr>
        <a:solidFill>
          <a:srgbClr val="2D314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D31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5"/>
          <p:cNvSpPr/>
          <p:nvPr/>
        </p:nvSpPr>
        <p:spPr>
          <a:xfrm>
            <a:off x="336579" y="333100"/>
            <a:ext cx="8470800" cy="4505700"/>
          </a:xfrm>
          <a:prstGeom prst="rect">
            <a:avLst/>
          </a:prstGeom>
          <a:solidFill>
            <a:srgbClr val="2D314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/>
          <p:nvPr/>
        </p:nvSpPr>
        <p:spPr>
          <a:xfrm>
            <a:off x="141725" y="656801"/>
            <a:ext cx="8860500" cy="3858300"/>
          </a:xfrm>
          <a:prstGeom prst="rect">
            <a:avLst/>
          </a:prstGeom>
          <a:solidFill>
            <a:srgbClr val="2D31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813263" y="977425"/>
            <a:ext cx="4252200" cy="1591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000"/>
              <a:buNone/>
              <a:defRPr b="1" sz="3000">
                <a:solidFill>
                  <a:srgbClr val="F2D7EE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813263" y="2651475"/>
            <a:ext cx="4252200" cy="154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400"/>
              <a:buChar char="●"/>
              <a:defRPr sz="1400">
                <a:solidFill>
                  <a:srgbClr val="F2D7EE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4">
    <p:bg>
      <p:bgPr>
        <a:solidFill>
          <a:srgbClr val="2D3142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D31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336579" y="333100"/>
            <a:ext cx="8470800" cy="4505700"/>
          </a:xfrm>
          <a:prstGeom prst="rect">
            <a:avLst/>
          </a:prstGeom>
          <a:solidFill>
            <a:srgbClr val="2D314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/>
          <p:nvPr/>
        </p:nvSpPr>
        <p:spPr>
          <a:xfrm>
            <a:off x="141725" y="656801"/>
            <a:ext cx="8860500" cy="3858300"/>
          </a:xfrm>
          <a:prstGeom prst="rect">
            <a:avLst/>
          </a:prstGeom>
          <a:solidFill>
            <a:srgbClr val="2D31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type="title"/>
          </p:nvPr>
        </p:nvSpPr>
        <p:spPr>
          <a:xfrm>
            <a:off x="813263" y="977425"/>
            <a:ext cx="4252200" cy="1591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000"/>
              <a:buNone/>
              <a:defRPr b="1" sz="3000">
                <a:solidFill>
                  <a:srgbClr val="F2D7EE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813263" y="2651475"/>
            <a:ext cx="4252200" cy="154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400"/>
              <a:buChar char="●"/>
              <a:defRPr sz="1400">
                <a:solidFill>
                  <a:srgbClr val="F2D7EE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5">
    <p:bg>
      <p:bgPr>
        <a:solidFill>
          <a:srgbClr val="FFFFFF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/>
          <p:nvPr/>
        </p:nvSpPr>
        <p:spPr>
          <a:xfrm>
            <a:off x="2355525" y="312600"/>
            <a:ext cx="4518300" cy="4518300"/>
          </a:xfrm>
          <a:prstGeom prst="ellipse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/>
          <p:nvPr/>
        </p:nvSpPr>
        <p:spPr>
          <a:xfrm>
            <a:off x="2581178" y="538253"/>
            <a:ext cx="4066800" cy="4066800"/>
          </a:xfrm>
          <a:prstGeom prst="ellipse">
            <a:avLst/>
          </a:prstGeom>
          <a:noFill/>
          <a:ln cap="flat" cmpd="sng" w="28575">
            <a:solidFill>
              <a:srgbClr val="EE221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type="ctrTitle"/>
          </p:nvPr>
        </p:nvSpPr>
        <p:spPr>
          <a:xfrm>
            <a:off x="2709675" y="1441775"/>
            <a:ext cx="3810000" cy="1510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1"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3019350" y="3105075"/>
            <a:ext cx="3105300" cy="828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6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8"/>
          <p:cNvSpPr/>
          <p:nvPr/>
        </p:nvSpPr>
        <p:spPr>
          <a:xfrm>
            <a:off x="0" y="0"/>
            <a:ext cx="45834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363750" y="554850"/>
            <a:ext cx="3855900" cy="403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4947374" y="554850"/>
            <a:ext cx="3855900" cy="403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AUTOLAYOUT_7">
    <p:bg>
      <p:bgPr>
        <a:solidFill>
          <a:srgbClr val="2D314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D31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9"/>
          <p:cNvSpPr/>
          <p:nvPr/>
        </p:nvSpPr>
        <p:spPr>
          <a:xfrm>
            <a:off x="336579" y="333100"/>
            <a:ext cx="8470800" cy="4505700"/>
          </a:xfrm>
          <a:prstGeom prst="rect">
            <a:avLst/>
          </a:prstGeom>
          <a:solidFill>
            <a:srgbClr val="2D3142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9"/>
          <p:cNvSpPr/>
          <p:nvPr/>
        </p:nvSpPr>
        <p:spPr>
          <a:xfrm>
            <a:off x="141725" y="656801"/>
            <a:ext cx="8860500" cy="3858300"/>
          </a:xfrm>
          <a:prstGeom prst="rect">
            <a:avLst/>
          </a:prstGeom>
          <a:solidFill>
            <a:srgbClr val="2D31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 txBox="1"/>
          <p:nvPr>
            <p:ph type="title"/>
          </p:nvPr>
        </p:nvSpPr>
        <p:spPr>
          <a:xfrm>
            <a:off x="813263" y="977425"/>
            <a:ext cx="4252200" cy="1591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000"/>
              <a:buNone/>
              <a:defRPr b="1" sz="3000">
                <a:solidFill>
                  <a:srgbClr val="F2D7EE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b="1" sz="3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813263" y="2651475"/>
            <a:ext cx="4252200" cy="154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400"/>
              <a:buChar char="●"/>
              <a:defRPr sz="1400">
                <a:solidFill>
                  <a:srgbClr val="F2D7EE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200">
                <a:solidFill>
                  <a:srgbClr val="F2D7EE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200">
                <a:solidFill>
                  <a:srgbClr val="F2D7EE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200">
                <a:solidFill>
                  <a:srgbClr val="F2D7EE"/>
                </a:solidFill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8">
  <p:cSld name="AUTOLAYOUT_8">
    <p:bg>
      <p:bgPr>
        <a:solidFill>
          <a:srgbClr val="FFFFF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/>
          <p:nvPr/>
        </p:nvSpPr>
        <p:spPr>
          <a:xfrm>
            <a:off x="172350" y="152100"/>
            <a:ext cx="5418600" cy="3416100"/>
          </a:xfrm>
          <a:prstGeom prst="rect">
            <a:avLst/>
          </a:prstGeom>
          <a:solidFill>
            <a:srgbClr val="FFF4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/>
          <p:nvPr/>
        </p:nvSpPr>
        <p:spPr>
          <a:xfrm>
            <a:off x="172350" y="3694325"/>
            <a:ext cx="8811900" cy="1296900"/>
          </a:xfrm>
          <a:prstGeom prst="rect">
            <a:avLst/>
          </a:prstGeom>
          <a:solidFill>
            <a:srgbClr val="DEB7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type="ctrTitle"/>
          </p:nvPr>
        </p:nvSpPr>
        <p:spPr>
          <a:xfrm>
            <a:off x="822425" y="674525"/>
            <a:ext cx="4254000" cy="2369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15A"/>
              </a:buClr>
              <a:buSzPts val="3600"/>
              <a:buNone/>
              <a:defRPr b="1" sz="3600">
                <a:solidFill>
                  <a:srgbClr val="63615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15A"/>
              </a:buClr>
              <a:buSzPts val="3600"/>
              <a:buNone/>
              <a:defRPr b="1" sz="3600">
                <a:solidFill>
                  <a:srgbClr val="63615A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15A"/>
              </a:buClr>
              <a:buSzPts val="3600"/>
              <a:buNone/>
              <a:defRPr b="1" sz="3600">
                <a:solidFill>
                  <a:srgbClr val="63615A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15A"/>
              </a:buClr>
              <a:buSzPts val="3600"/>
              <a:buNone/>
              <a:defRPr b="1" sz="3600">
                <a:solidFill>
                  <a:srgbClr val="63615A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15A"/>
              </a:buClr>
              <a:buSzPts val="3600"/>
              <a:buNone/>
              <a:defRPr b="1" sz="3600">
                <a:solidFill>
                  <a:srgbClr val="63615A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15A"/>
              </a:buClr>
              <a:buSzPts val="3600"/>
              <a:buNone/>
              <a:defRPr b="1" sz="3600">
                <a:solidFill>
                  <a:srgbClr val="63615A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15A"/>
              </a:buClr>
              <a:buSzPts val="3600"/>
              <a:buNone/>
              <a:defRPr b="1" sz="3600">
                <a:solidFill>
                  <a:srgbClr val="63615A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15A"/>
              </a:buClr>
              <a:buSzPts val="3600"/>
              <a:buNone/>
              <a:defRPr b="1" sz="3600">
                <a:solidFill>
                  <a:srgbClr val="63615A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15A"/>
              </a:buClr>
              <a:buSzPts val="3600"/>
              <a:buNone/>
              <a:defRPr b="1" sz="3600">
                <a:solidFill>
                  <a:srgbClr val="63615A"/>
                </a:solidFill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822425" y="3975600"/>
            <a:ext cx="4026600" cy="76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1"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1"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1"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1"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1"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1"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1"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1"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1"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 rotWithShape="1">
          <a:blip r:embed="rId3">
            <a:alphaModFix/>
          </a:blip>
          <a:srcRect b="0" l="6255" r="6255" t="0"/>
          <a:stretch/>
        </p:blipFill>
        <p:spPr>
          <a:xfrm>
            <a:off x="5701750" y="152100"/>
            <a:ext cx="3282450" cy="341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>
            <p:ph type="ctrTitle"/>
          </p:nvPr>
        </p:nvSpPr>
        <p:spPr>
          <a:xfrm>
            <a:off x="822425" y="674525"/>
            <a:ext cx="4254000" cy="23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MVP Demo</a:t>
            </a:r>
            <a:endParaRPr/>
          </a:p>
        </p:txBody>
      </p:sp>
      <p:sp>
        <p:nvSpPr>
          <p:cNvPr id="111" name="Google Shape;111;p21"/>
          <p:cNvSpPr txBox="1"/>
          <p:nvPr>
            <p:ph idx="1" type="subTitle"/>
          </p:nvPr>
        </p:nvSpPr>
        <p:spPr>
          <a:xfrm>
            <a:off x="822425" y="3975600"/>
            <a:ext cx="4026600" cy="7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Nafew, Muzahidul, Carla, Fatima, and Sowjanya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813275" y="1658425"/>
            <a:ext cx="4252200" cy="25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/>
              <a:t>View past user-generated recordings in the profile section :))</a:t>
            </a:r>
            <a:endParaRPr sz="2500"/>
          </a:p>
        </p:txBody>
      </p:sp>
      <p:sp>
        <p:nvSpPr>
          <p:cNvPr id="172" name="Google Shape;172;p30"/>
          <p:cNvSpPr txBox="1"/>
          <p:nvPr>
            <p:ph type="title"/>
          </p:nvPr>
        </p:nvSpPr>
        <p:spPr>
          <a:xfrm>
            <a:off x="813275" y="977425"/>
            <a:ext cx="4198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Profile</a:t>
            </a:r>
            <a:endParaRPr/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1972" y="661244"/>
            <a:ext cx="2145625" cy="3821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ctrTitle"/>
          </p:nvPr>
        </p:nvSpPr>
        <p:spPr>
          <a:xfrm>
            <a:off x="2699825" y="1812450"/>
            <a:ext cx="3819600" cy="15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 for Echos?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title"/>
          </p:nvPr>
        </p:nvSpPr>
        <p:spPr>
          <a:xfrm>
            <a:off x="813275" y="977425"/>
            <a:ext cx="7590300" cy="8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Features!</a:t>
            </a:r>
            <a:endParaRPr/>
          </a:p>
        </p:txBody>
      </p:sp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813275" y="1852525"/>
            <a:ext cx="5096100" cy="23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Follow other users and comment on each other’s posts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Filter through different categories and languages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Flashcards for studying saved posts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Finding users to generate content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ctrTitle"/>
          </p:nvPr>
        </p:nvSpPr>
        <p:spPr>
          <a:xfrm>
            <a:off x="2734425" y="1743150"/>
            <a:ext cx="3769200" cy="82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Echos?</a:t>
            </a:r>
            <a:endParaRPr/>
          </a:p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3066375" y="2691350"/>
            <a:ext cx="3105300" cy="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yet another language learning app?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ctrTitle"/>
          </p:nvPr>
        </p:nvSpPr>
        <p:spPr>
          <a:xfrm>
            <a:off x="2538850" y="1151100"/>
            <a:ext cx="4145400" cy="25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thousand of language learning apps 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04423">
            <a:off x="328674" y="2451526"/>
            <a:ext cx="1946902" cy="1749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22344">
            <a:off x="7261383" y="1958981"/>
            <a:ext cx="1560888" cy="1560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291025" y="-291025"/>
            <a:ext cx="3855900" cy="40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Gives Power Back to the User </a:t>
            </a:r>
            <a:r>
              <a:rPr lang="en"/>
              <a:t>and</a:t>
            </a:r>
            <a:r>
              <a:rPr lang="en"/>
              <a:t> the Community</a:t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4947374" y="408300"/>
            <a:ext cx="3855900" cy="4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Playfair Display"/>
                <a:ea typeface="Playfair Display"/>
                <a:cs typeface="Playfair Display"/>
                <a:sym typeface="Playfair Display"/>
              </a:rPr>
              <a:t>Unlike other more curated apps:</a:t>
            </a:r>
            <a:endParaRPr sz="2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900">
                <a:latin typeface="Playfair Display"/>
                <a:ea typeface="Playfair Display"/>
                <a:cs typeface="Playfair Display"/>
                <a:sym typeface="Playfair Display"/>
              </a:rPr>
              <a:t>Echo gives users </a:t>
            </a:r>
            <a:endParaRPr sz="2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12750" lvl="0" marL="457200" rtl="0" algn="l">
              <a:spcBef>
                <a:spcPts val="1600"/>
              </a:spcBef>
              <a:spcAft>
                <a:spcPts val="0"/>
              </a:spcAft>
              <a:buSzPts val="2900"/>
              <a:buChar char="●"/>
            </a:pPr>
            <a:r>
              <a:rPr b="1" i="1" lang="en" sz="2900"/>
              <a:t>freedom</a:t>
            </a:r>
            <a:endParaRPr sz="2900"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●"/>
            </a:pPr>
            <a:r>
              <a:rPr b="1" i="1" lang="en" sz="2900"/>
              <a:t>preserving voices</a:t>
            </a:r>
            <a:r>
              <a:rPr lang="en" sz="2900"/>
              <a:t> that otherwise would’ve been lost</a:t>
            </a:r>
            <a:endParaRPr sz="2900"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225" y="3087363"/>
            <a:ext cx="1809750" cy="16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5"/>
          <p:cNvPicPr preferRelativeResize="0"/>
          <p:nvPr/>
        </p:nvPicPr>
        <p:blipFill rotWithShape="1">
          <a:blip r:embed="rId3">
            <a:alphaModFix/>
          </a:blip>
          <a:srcRect b="0" l="21731" r="21736" t="0"/>
          <a:stretch/>
        </p:blipFill>
        <p:spPr>
          <a:xfrm>
            <a:off x="5585237" y="1036200"/>
            <a:ext cx="2745455" cy="315667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>
            <p:ph type="title"/>
          </p:nvPr>
        </p:nvSpPr>
        <p:spPr>
          <a:xfrm>
            <a:off x="813263" y="977425"/>
            <a:ext cx="4252200" cy="15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Echos different?</a:t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813263" y="2101150"/>
            <a:ext cx="4252200" cy="15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We value learning through </a:t>
            </a:r>
            <a:r>
              <a:rPr b="1" lang="en" sz="2200"/>
              <a:t>COMMUNITY </a:t>
            </a:r>
            <a:r>
              <a:rPr lang="en" sz="2200"/>
              <a:t>over textbooks.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We aim to </a:t>
            </a:r>
            <a:r>
              <a:rPr b="1" lang="en" sz="2200"/>
              <a:t>MOTIVATE </a:t>
            </a:r>
            <a:r>
              <a:rPr lang="en" sz="2200"/>
              <a:t>learners by showing them the </a:t>
            </a:r>
            <a:r>
              <a:rPr b="1" lang="en" sz="2200"/>
              <a:t>CULTURE</a:t>
            </a:r>
            <a:r>
              <a:rPr lang="en" sz="2200"/>
              <a:t> behind a language.</a:t>
            </a:r>
            <a:endParaRPr b="1"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813275" y="977425"/>
            <a:ext cx="4198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813275" y="1658425"/>
            <a:ext cx="4252200" cy="25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100"/>
              <a:t>Users can sign up and  login within seconds.</a:t>
            </a:r>
            <a:endParaRPr sz="3100"/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0150" y="467275"/>
            <a:ext cx="2363475" cy="420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813275" y="1658425"/>
            <a:ext cx="4252200" cy="25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/>
              <a:t>Navigate a feed filled with thousands of unique user-generated audio clips</a:t>
            </a:r>
            <a:endParaRPr sz="3100"/>
          </a:p>
        </p:txBody>
      </p:sp>
      <p:sp>
        <p:nvSpPr>
          <p:cNvPr id="151" name="Google Shape;151;p27"/>
          <p:cNvSpPr txBox="1"/>
          <p:nvPr>
            <p:ph type="title"/>
          </p:nvPr>
        </p:nvSpPr>
        <p:spPr>
          <a:xfrm>
            <a:off x="813275" y="977425"/>
            <a:ext cx="4198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</a:t>
            </a: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0850" y="591238"/>
            <a:ext cx="2224250" cy="3961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712200" y="1413000"/>
            <a:ext cx="4280700" cy="29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500"/>
              <a:t>Create an echo in </a:t>
            </a:r>
            <a:r>
              <a:rPr b="1" i="1" lang="en" sz="2500"/>
              <a:t>ANY</a:t>
            </a:r>
            <a:r>
              <a:rPr lang="en" sz="2500"/>
              <a:t> language of your choice.</a:t>
            </a:r>
            <a:endParaRPr sz="2500"/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935"/>
              <a:buNone/>
            </a:pPr>
            <a:r>
              <a:rPr lang="en" sz="2500"/>
              <a:t>Be Sure to ADD </a:t>
            </a:r>
            <a:endParaRPr sz="2500"/>
          </a:p>
          <a:p>
            <a:pPr indent="-387350" lvl="0" marL="45720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Transliteration  </a:t>
            </a:r>
            <a:endParaRPr sz="2500"/>
          </a:p>
          <a:p>
            <a:pPr indent="-3873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Translation, </a:t>
            </a:r>
            <a:endParaRPr sz="2500"/>
          </a:p>
          <a:p>
            <a:pPr indent="-3873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Bonus Details </a:t>
            </a:r>
            <a:endParaRPr sz="2500"/>
          </a:p>
        </p:txBody>
      </p:sp>
      <p:sp>
        <p:nvSpPr>
          <p:cNvPr id="158" name="Google Shape;158;p28"/>
          <p:cNvSpPr txBox="1"/>
          <p:nvPr>
            <p:ph type="title"/>
          </p:nvPr>
        </p:nvSpPr>
        <p:spPr>
          <a:xfrm>
            <a:off x="712200" y="732000"/>
            <a:ext cx="4198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Compose</a:t>
            </a:r>
            <a:endParaRPr/>
          </a:p>
        </p:txBody>
      </p:sp>
      <p:pic>
        <p:nvPicPr>
          <p:cNvPr id="159" name="Google Shape;15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1125" y="272400"/>
            <a:ext cx="2582350" cy="459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813275" y="977425"/>
            <a:ext cx="4198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Saved</a:t>
            </a:r>
            <a:endParaRPr/>
          </a:p>
        </p:txBody>
      </p:sp>
      <p:sp>
        <p:nvSpPr>
          <p:cNvPr id="165" name="Google Shape;165;p29"/>
          <p:cNvSpPr txBox="1"/>
          <p:nvPr>
            <p:ph idx="1" type="body"/>
          </p:nvPr>
        </p:nvSpPr>
        <p:spPr>
          <a:xfrm>
            <a:off x="813275" y="1658425"/>
            <a:ext cx="4252200" cy="25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/>
              <a:t>Brush up on saved content</a:t>
            </a:r>
            <a:endParaRPr sz="2500"/>
          </a:p>
        </p:txBody>
      </p:sp>
      <p:pic>
        <p:nvPicPr>
          <p:cNvPr id="166" name="Google Shape;1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525" y="661250"/>
            <a:ext cx="2145625" cy="3821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